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45" autoAdjust="0"/>
  </p:normalViewPr>
  <p:slideViewPr>
    <p:cSldViewPr>
      <p:cViewPr varScale="1">
        <p:scale>
          <a:sx n="66" d="100"/>
          <a:sy n="66" d="100"/>
        </p:scale>
        <p:origin x="-5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9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68D57-0832-4444-921E-F7D556D1CDC6}" type="datetimeFigureOut">
              <a:rPr lang="en-CA" smtClean="0"/>
              <a:pPr/>
              <a:t>19/06/2011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23178-EF0B-4C39-92F4-D5EF5FBB38B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C14E-AF55-4073-9733-9170A633D883}" type="datetime1">
              <a:rPr lang="en-CA" smtClean="0"/>
              <a:pPr/>
              <a:t>19/06/2011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0E99-83FC-46D1-BD65-C2232E67D707}" type="datetime1">
              <a:rPr lang="en-CA" smtClean="0"/>
              <a:pPr/>
              <a:t>19/06/2011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9205-12AA-4383-B856-8F50E640C5FC}" type="datetime1">
              <a:rPr lang="en-CA" smtClean="0"/>
              <a:pPr/>
              <a:t>19/06/2011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D9BF-9D9C-4396-9901-441E34E94463}" type="datetime1">
              <a:rPr lang="en-CA" smtClean="0"/>
              <a:pPr/>
              <a:t>19/06/2011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D35D-7E10-402C-A32C-FE6973D16338}" type="datetime1">
              <a:rPr lang="en-CA" smtClean="0"/>
              <a:pPr/>
              <a:t>19/06/2011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676D-6C4F-45F2-AC92-56E62FC10C1C}" type="datetime1">
              <a:rPr lang="en-CA" smtClean="0"/>
              <a:pPr/>
              <a:t>19/06/2011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8AEB5-E93C-4D4C-9475-D1C052573940}" type="datetime1">
              <a:rPr lang="en-CA" smtClean="0"/>
              <a:pPr/>
              <a:t>19/06/2011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534-A9DB-4712-83B8-DABBDE143943}" type="datetime1">
              <a:rPr lang="en-CA" smtClean="0"/>
              <a:pPr/>
              <a:t>19/06/2011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1724-F3B1-44AC-A43F-617563B0DF10}" type="datetime1">
              <a:rPr lang="en-CA" smtClean="0"/>
              <a:pPr/>
              <a:t>19/06/2011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556E-5D5A-469A-AB35-27A46C46A269}" type="datetime1">
              <a:rPr lang="en-CA" smtClean="0"/>
              <a:pPr/>
              <a:t>19/06/2011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67B-DD24-4366-BF0A-8E0818D38B8E}" type="datetime1">
              <a:rPr lang="en-CA" smtClean="0"/>
              <a:pPr/>
              <a:t>19/06/2011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6B75A1-38FF-4356-A651-C892B5E4D45C}" type="datetime1">
              <a:rPr lang="en-CA" smtClean="0"/>
              <a:pPr/>
              <a:t>19/06/2011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55776" y="620688"/>
            <a:ext cx="2808312" cy="648072"/>
          </a:xfrm>
        </p:spPr>
        <p:txBody>
          <a:bodyPr>
            <a:noAutofit/>
          </a:bodyPr>
          <a:lstStyle/>
          <a:p>
            <a:r>
              <a:rPr lang="en-CA" sz="3200" dirty="0" err="1" smtClean="0"/>
              <a:t>L’Hopital’s</a:t>
            </a:r>
            <a:r>
              <a:rPr lang="en-CA" sz="3200" dirty="0" smtClean="0"/>
              <a:t> Rule</a:t>
            </a:r>
            <a:endParaRPr lang="en-C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412776"/>
            <a:ext cx="7344816" cy="4896544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  <a:tabLst>
                <a:tab pos="261938" algn="l"/>
              </a:tabLst>
            </a:pPr>
            <a:r>
              <a:rPr lang="en-CA" sz="2400" i="1" dirty="0" smtClean="0"/>
              <a:t> </a:t>
            </a:r>
            <a:r>
              <a:rPr lang="en-CA" sz="2400" i="1" dirty="0" smtClean="0"/>
              <a:t>	Remember solving </a:t>
            </a:r>
            <a:r>
              <a:rPr lang="en-CA" sz="2400" i="1" dirty="0" err="1" smtClean="0"/>
              <a:t>indeterminant</a:t>
            </a:r>
            <a:r>
              <a:rPr lang="en-CA" sz="2400" i="1" dirty="0" smtClean="0"/>
              <a:t> limits (using 	factoring, conjugating, etc.)? Well </a:t>
            </a:r>
            <a:r>
              <a:rPr lang="en-CA" sz="2400" i="1" dirty="0" err="1" smtClean="0"/>
              <a:t>L’Hopital’s</a:t>
            </a:r>
            <a:r>
              <a:rPr lang="en-CA" sz="2400" i="1" dirty="0" smtClean="0"/>
              <a:t> Rule 	is another  method which may be used.</a:t>
            </a:r>
          </a:p>
          <a:p>
            <a:pPr algn="l">
              <a:buFont typeface="Arial" pitchFamily="34" charset="0"/>
              <a:buChar char="•"/>
              <a:tabLst>
                <a:tab pos="261938" algn="l"/>
              </a:tabLst>
            </a:pPr>
            <a:r>
              <a:rPr lang="en-CA" sz="2400" i="1" dirty="0" smtClean="0"/>
              <a:t> 	Recall..</a:t>
            </a:r>
            <a:r>
              <a:rPr lang="en-CA" sz="2400" i="1" dirty="0" err="1" smtClean="0"/>
              <a:t>Indeterminant</a:t>
            </a:r>
            <a:r>
              <a:rPr lang="en-CA" sz="2400" i="1" dirty="0" smtClean="0"/>
              <a:t> forms are:</a:t>
            </a:r>
          </a:p>
          <a:p>
            <a:pPr algn="l">
              <a:tabLst>
                <a:tab pos="261938" algn="l"/>
              </a:tabLst>
            </a:pPr>
            <a:r>
              <a:rPr lang="en-CA" sz="2400" i="1" dirty="0" smtClean="0"/>
              <a:t>	</a:t>
            </a:r>
          </a:p>
          <a:p>
            <a:pPr algn="l">
              <a:buFont typeface="Arial" pitchFamily="34" charset="0"/>
              <a:buChar char="•"/>
              <a:tabLst>
                <a:tab pos="261938" algn="l"/>
              </a:tabLst>
            </a:pPr>
            <a:endParaRPr lang="en-CA" sz="2400" i="1" dirty="0" smtClean="0"/>
          </a:p>
          <a:p>
            <a:pPr algn="l">
              <a:buFont typeface="Arial" pitchFamily="34" charset="0"/>
              <a:buChar char="•"/>
              <a:tabLst>
                <a:tab pos="261938" algn="l"/>
              </a:tabLst>
            </a:pPr>
            <a:endParaRPr lang="en-CA" sz="2400" i="1" dirty="0" smtClean="0"/>
          </a:p>
          <a:p>
            <a:pPr algn="l">
              <a:buFont typeface="Arial" pitchFamily="34" charset="0"/>
              <a:buChar char="•"/>
              <a:tabLst>
                <a:tab pos="261938" algn="l"/>
              </a:tabLst>
            </a:pPr>
            <a:r>
              <a:rPr lang="en-CA" sz="2400" i="1" dirty="0" smtClean="0"/>
              <a:t> 	Watch out! This rule may only be used if your limit is 	in the form            and you may have to re-write it to 	 </a:t>
            </a:r>
          </a:p>
          <a:p>
            <a:pPr algn="l">
              <a:tabLst>
                <a:tab pos="261938" algn="l"/>
              </a:tabLst>
            </a:pPr>
            <a:r>
              <a:rPr lang="en-CA" sz="2400" i="1" dirty="0" smtClean="0"/>
              <a:t>	get it that way.</a:t>
            </a:r>
          </a:p>
          <a:p>
            <a:pPr algn="l"/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896888" cy="365125"/>
          </a:xfrm>
        </p:spPr>
        <p:txBody>
          <a:bodyPr/>
          <a:lstStyle/>
          <a:p>
            <a:r>
              <a:rPr lang="en-CA" sz="1400" dirty="0" smtClean="0"/>
              <a:t>S. Evans</a:t>
            </a:r>
            <a:endParaRPr lang="en-CA" sz="14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907704" y="3140968"/>
          <a:ext cx="3816424" cy="889542"/>
        </p:xfrm>
        <a:graphic>
          <a:graphicData uri="http://schemas.openxmlformats.org/presentationml/2006/ole">
            <p:oleObj spid="_x0000_s31745" name="Equation" r:id="rId4" imgW="1688760" imgH="393480" progId="Equation.DSMT4">
              <p:embed/>
            </p:oleObj>
          </a:graphicData>
        </a:graphic>
      </p:graphicFrame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2627784" y="4653136"/>
          <a:ext cx="720080" cy="797231"/>
        </p:xfrm>
        <a:graphic>
          <a:graphicData uri="http://schemas.openxmlformats.org/presentationml/2006/ole">
            <p:oleObj spid="_x0000_s31746" name="Equation" r:id="rId5" imgW="35532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u="sng" dirty="0" smtClean="0">
                <a:latin typeface="Calibri" pitchFamily="34" charset="0"/>
              </a:rPr>
              <a:t>CHALLENGE  Ex</a:t>
            </a:r>
            <a:r>
              <a:rPr lang="en-CA" u="sng" dirty="0" smtClean="0">
                <a:latin typeface="Calibri" pitchFamily="34" charset="0"/>
              </a:rPr>
              <a:t>. </a:t>
            </a:r>
            <a:r>
              <a:rPr lang="en-CA" u="sng" dirty="0" smtClean="0">
                <a:latin typeface="Calibri" pitchFamily="34" charset="0"/>
              </a:rPr>
              <a:t>5:</a:t>
            </a:r>
          </a:p>
          <a:p>
            <a:pPr>
              <a:buNone/>
            </a:pPr>
            <a:endParaRPr lang="en-CA" u="sng" dirty="0" smtClean="0">
              <a:latin typeface="Calibri" pitchFamily="34" charset="0"/>
            </a:endParaRPr>
          </a:p>
          <a:p>
            <a:pPr>
              <a:buNone/>
            </a:pPr>
            <a:endParaRPr lang="en-CA" u="sng" dirty="0" smtClean="0">
              <a:latin typeface="Calibri" pitchFamily="34" charset="0"/>
            </a:endParaRPr>
          </a:p>
          <a:p>
            <a:pPr>
              <a:buNone/>
            </a:pPr>
            <a:endParaRPr lang="en-CA" u="sng" dirty="0" smtClean="0">
              <a:latin typeface="Calibri" pitchFamily="34" charset="0"/>
            </a:endParaRPr>
          </a:p>
          <a:p>
            <a:pPr>
              <a:buNone/>
            </a:pPr>
            <a:endParaRPr lang="en-CA" u="sng" dirty="0" smtClean="0">
              <a:latin typeface="Calibri" pitchFamily="34" charset="0"/>
            </a:endParaRPr>
          </a:p>
          <a:p>
            <a:pPr>
              <a:buNone/>
            </a:pPr>
            <a:r>
              <a:rPr lang="en-CA" dirty="0" smtClean="0">
                <a:latin typeface="Calibri" pitchFamily="34" charset="0"/>
              </a:rPr>
              <a:t>But we want the limit of y not </a:t>
            </a:r>
            <a:r>
              <a:rPr lang="en-CA" dirty="0" err="1" smtClean="0">
                <a:latin typeface="Calibri" pitchFamily="34" charset="0"/>
              </a:rPr>
              <a:t>lny</a:t>
            </a:r>
            <a:r>
              <a:rPr lang="en-CA" dirty="0" smtClean="0">
                <a:latin typeface="Calibri" pitchFamily="34" charset="0"/>
              </a:rPr>
              <a:t>!</a:t>
            </a:r>
          </a:p>
          <a:p>
            <a:pPr>
              <a:buNone/>
            </a:pPr>
            <a:r>
              <a:rPr lang="en-CA" dirty="0" smtClean="0">
                <a:latin typeface="Calibri" pitchFamily="34" charset="0"/>
              </a:rPr>
              <a:t> 	</a:t>
            </a:r>
            <a:endParaRPr lang="en-CA" sz="2000" i="1" dirty="0" smtClean="0">
              <a:latin typeface="Calibri" pitchFamily="34" charset="0"/>
            </a:endParaRPr>
          </a:p>
          <a:p>
            <a:pPr>
              <a:buNone/>
            </a:pPr>
            <a:r>
              <a:rPr lang="en-CA" sz="2000" i="1" dirty="0" smtClean="0">
                <a:latin typeface="Calibri" pitchFamily="34" charset="0"/>
              </a:rPr>
              <a:t>    </a:t>
            </a:r>
          </a:p>
          <a:p>
            <a:pPr>
              <a:buNone/>
            </a:pPr>
            <a:endParaRPr lang="en-CA" sz="2000" i="1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>
              <a:latin typeface="Calibri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2483768" y="764704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200" dirty="0" err="1" smtClean="0">
                <a:latin typeface="+mj-lt"/>
              </a:rPr>
              <a:t>L’Hopital’s</a:t>
            </a:r>
            <a:r>
              <a:rPr lang="en-CA" sz="3200" dirty="0" smtClean="0">
                <a:latin typeface="+mj-lt"/>
              </a:rPr>
              <a:t> Rule</a:t>
            </a:r>
            <a:endParaRPr lang="en-CA" sz="3200" dirty="0">
              <a:latin typeface="+mj-lt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3491880" y="1412776"/>
          <a:ext cx="2016223" cy="2518688"/>
        </p:xfrm>
        <a:graphic>
          <a:graphicData uri="http://schemas.openxmlformats.org/presentationml/2006/ole">
            <p:oleObj spid="_x0000_s43011" name="Equation" r:id="rId3" imgW="1117440" imgH="139680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292080" y="3861048"/>
          <a:ext cx="2827338" cy="2133600"/>
        </p:xfrm>
        <a:graphic>
          <a:graphicData uri="http://schemas.openxmlformats.org/presentationml/2006/ole">
            <p:oleObj spid="_x0000_s43012" name="Equation" r:id="rId4" imgW="1447560" imgH="10918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dirty="0" smtClean="0">
                <a:latin typeface="+mj-lt"/>
              </a:rPr>
              <a:t>If a rational function has an </a:t>
            </a:r>
            <a:r>
              <a:rPr lang="en-CA" sz="2400" dirty="0" err="1" smtClean="0">
                <a:latin typeface="+mj-lt"/>
              </a:rPr>
              <a:t>indeterminant</a:t>
            </a:r>
            <a:r>
              <a:rPr lang="en-CA" sz="2400" dirty="0" smtClean="0">
                <a:latin typeface="+mj-lt"/>
              </a:rPr>
              <a:t> limit,</a:t>
            </a:r>
          </a:p>
          <a:p>
            <a:pPr marL="0" indent="0">
              <a:buNone/>
            </a:pPr>
            <a:r>
              <a:rPr lang="en-CA" sz="2400" dirty="0" smtClean="0">
                <a:latin typeface="+mj-lt"/>
              </a:rPr>
              <a:t>You can differentiate the numerator and denominator without altering the limit value. </a:t>
            </a:r>
          </a:p>
          <a:p>
            <a:pPr marL="0" indent="0">
              <a:buNone/>
            </a:pPr>
            <a:endParaRPr lang="en-CA" sz="2400" dirty="0" smtClean="0">
              <a:latin typeface="+mj-lt"/>
            </a:endParaRPr>
          </a:p>
          <a:p>
            <a:pPr marL="0" indent="0">
              <a:buNone/>
            </a:pPr>
            <a:r>
              <a:rPr lang="en-CA" sz="2400" dirty="0" smtClean="0">
                <a:latin typeface="+mj-lt"/>
              </a:rPr>
              <a:t>Rule: 	If                       = 		</a:t>
            </a:r>
          </a:p>
          <a:p>
            <a:pPr marL="0" indent="0">
              <a:buNone/>
            </a:pPr>
            <a:endParaRPr lang="en-CA" sz="2400" dirty="0" smtClean="0"/>
          </a:p>
          <a:p>
            <a:pPr marL="0" indent="0">
              <a:buNone/>
            </a:pPr>
            <a:endParaRPr lang="en-CA" sz="2400" dirty="0" smtClean="0"/>
          </a:p>
          <a:p>
            <a:pPr marL="0" indent="0">
              <a:buNone/>
            </a:pPr>
            <a:r>
              <a:rPr lang="en-CA" sz="2400" dirty="0" smtClean="0"/>
              <a:t>	</a:t>
            </a:r>
            <a:r>
              <a:rPr lang="en-CA" sz="2400" dirty="0" smtClean="0"/>
              <a:t>Then </a:t>
            </a:r>
            <a:endParaRPr lang="en-CA" sz="2400" dirty="0" smtClean="0"/>
          </a:p>
          <a:p>
            <a:pPr marL="0" indent="0">
              <a:buNone/>
            </a:pPr>
            <a:endParaRPr lang="en-CA" sz="2400" dirty="0" smtClean="0"/>
          </a:p>
          <a:p>
            <a:pPr marL="0" indent="0"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9" name="Rectangle 8"/>
          <p:cNvSpPr/>
          <p:nvPr/>
        </p:nvSpPr>
        <p:spPr>
          <a:xfrm>
            <a:off x="2699792" y="548680"/>
            <a:ext cx="3384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200" dirty="0" err="1" smtClean="0">
                <a:latin typeface="+mj-lt"/>
              </a:rPr>
              <a:t>L’Hopital’s</a:t>
            </a:r>
            <a:r>
              <a:rPr lang="en-CA" sz="3200" dirty="0" smtClean="0">
                <a:latin typeface="+mj-lt"/>
              </a:rPr>
              <a:t> Rule</a:t>
            </a:r>
            <a:endParaRPr lang="en-CA" sz="3200" dirty="0">
              <a:latin typeface="+mj-lt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588224" y="1340768"/>
          <a:ext cx="887323" cy="764084"/>
        </p:xfrm>
        <a:graphic>
          <a:graphicData uri="http://schemas.openxmlformats.org/presentationml/2006/ole">
            <p:oleObj spid="_x0000_s1029" name="Equation" r:id="rId4" imgW="457200" imgH="393480" progId="Equation.DSMT4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1835696" y="3140968"/>
          <a:ext cx="1304873" cy="936104"/>
        </p:xfrm>
        <a:graphic>
          <a:graphicData uri="http://schemas.openxmlformats.org/presentationml/2006/ole">
            <p:oleObj spid="_x0000_s1030" name="Equation" r:id="rId5" imgW="583920" imgH="419040" progId="Equation.DSMT4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3491880" y="3140968"/>
          <a:ext cx="1080120" cy="930103"/>
        </p:xfrm>
        <a:graphic>
          <a:graphicData uri="http://schemas.openxmlformats.org/presentationml/2006/ole">
            <p:oleObj spid="_x0000_s1032" name="Equation" r:id="rId6" imgW="457200" imgH="393480" progId="Equation.DSMT4">
              <p:embed/>
            </p:oleObj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2339752" y="4509120"/>
          <a:ext cx="2697026" cy="864096"/>
        </p:xfrm>
        <a:graphic>
          <a:graphicData uri="http://schemas.openxmlformats.org/presentationml/2006/ole">
            <p:oleObj spid="_x0000_s1033" name="Equation" r:id="rId7" imgW="130788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/>
          <a:lstStyle/>
          <a:p>
            <a:pPr>
              <a:buNone/>
            </a:pPr>
            <a:r>
              <a:rPr lang="en-CA" u="sng" dirty="0" smtClean="0">
                <a:latin typeface="Calibri" pitchFamily="34" charset="0"/>
              </a:rPr>
              <a:t>Ex. </a:t>
            </a:r>
            <a:r>
              <a:rPr lang="en-CA" u="sng" dirty="0" smtClean="0">
                <a:latin typeface="Calibri" pitchFamily="34" charset="0"/>
              </a:rPr>
              <a:t>1</a:t>
            </a:r>
            <a:r>
              <a:rPr lang="en-CA" u="sng" dirty="0" smtClean="0">
                <a:latin typeface="Calibri" pitchFamily="34" charset="0"/>
              </a:rPr>
              <a:t>:</a:t>
            </a:r>
            <a:r>
              <a:rPr lang="en-CA" dirty="0" smtClean="0">
                <a:latin typeface="Calibri" pitchFamily="34" charset="0"/>
              </a:rPr>
              <a:t> Using </a:t>
            </a:r>
            <a:r>
              <a:rPr lang="en-CA" dirty="0" err="1" smtClean="0">
                <a:latin typeface="Calibri" pitchFamily="34" charset="0"/>
              </a:rPr>
              <a:t>l’Hopital’s</a:t>
            </a:r>
            <a:r>
              <a:rPr lang="en-CA" dirty="0" smtClean="0">
                <a:latin typeface="Calibri" pitchFamily="34" charset="0"/>
              </a:rPr>
              <a:t> rule, find: </a:t>
            </a: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r>
              <a:rPr lang="en-CA" dirty="0" smtClean="0">
                <a:latin typeface="Calibri" pitchFamily="34" charset="0"/>
              </a:rPr>
              <a:t> </a:t>
            </a:r>
          </a:p>
          <a:p>
            <a:pPr>
              <a:buNone/>
            </a:pPr>
            <a:r>
              <a:rPr lang="en-CA" sz="2400" i="1" dirty="0" smtClean="0">
                <a:latin typeface="Calibri" pitchFamily="34" charset="0"/>
              </a:rPr>
              <a:t>	Note: if you sub -2 in you get      so you may use the rule.</a:t>
            </a: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>
              <a:latin typeface="Calibri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004048" y="1412776"/>
          <a:ext cx="1584176" cy="956686"/>
        </p:xfrm>
        <a:graphic>
          <a:graphicData uri="http://schemas.openxmlformats.org/presentationml/2006/ole">
            <p:oleObj spid="_x0000_s37890" name="Equation" r:id="rId3" imgW="799920" imgH="482400" progId="Equation.DSMT4">
              <p:embed/>
            </p:oleObj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2483768" y="764704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200" dirty="0" err="1" smtClean="0">
                <a:latin typeface="+mj-lt"/>
              </a:rPr>
              <a:t>L’Hopital’s</a:t>
            </a:r>
            <a:r>
              <a:rPr lang="en-CA" sz="3200" dirty="0" smtClean="0">
                <a:latin typeface="+mj-lt"/>
              </a:rPr>
              <a:t> Rule</a:t>
            </a:r>
            <a:endParaRPr lang="en-CA" sz="3200" dirty="0">
              <a:latin typeface="+mj-lt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355976" y="2780928"/>
          <a:ext cx="283716" cy="877444"/>
        </p:xfrm>
        <a:graphic>
          <a:graphicData uri="http://schemas.openxmlformats.org/presentationml/2006/ole">
            <p:oleObj spid="_x0000_s37891" name="Equation" r:id="rId4" imgW="139680" imgH="39348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827584" y="3573016"/>
          <a:ext cx="4190578" cy="2996118"/>
        </p:xfrm>
        <a:graphic>
          <a:graphicData uri="http://schemas.openxmlformats.org/presentationml/2006/ole">
            <p:oleObj spid="_x0000_s37892" name="Equation" r:id="rId5" imgW="2006280" imgH="1434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/>
          <a:lstStyle/>
          <a:p>
            <a:pPr>
              <a:buNone/>
            </a:pPr>
            <a:r>
              <a:rPr lang="en-CA" u="sng" dirty="0" smtClean="0">
                <a:latin typeface="Calibri" pitchFamily="34" charset="0"/>
              </a:rPr>
              <a:t>Ex. </a:t>
            </a:r>
            <a:r>
              <a:rPr lang="en-CA" u="sng" dirty="0" smtClean="0">
                <a:latin typeface="Calibri" pitchFamily="34" charset="0"/>
              </a:rPr>
              <a:t>2:</a:t>
            </a:r>
            <a:r>
              <a:rPr lang="en-CA" dirty="0" smtClean="0">
                <a:latin typeface="Calibri" pitchFamily="34" charset="0"/>
              </a:rPr>
              <a:t> Using </a:t>
            </a:r>
            <a:r>
              <a:rPr lang="en-CA" dirty="0" err="1" smtClean="0">
                <a:latin typeface="Calibri" pitchFamily="34" charset="0"/>
              </a:rPr>
              <a:t>l’Hopital’s</a:t>
            </a:r>
            <a:r>
              <a:rPr lang="en-CA" dirty="0" smtClean="0">
                <a:latin typeface="Calibri" pitchFamily="34" charset="0"/>
              </a:rPr>
              <a:t> rule, find: </a:t>
            </a: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r>
              <a:rPr lang="en-CA" dirty="0" smtClean="0">
                <a:latin typeface="Calibri" pitchFamily="34" charset="0"/>
              </a:rPr>
              <a:t> 		</a:t>
            </a:r>
            <a:r>
              <a:rPr lang="en-CA" sz="2000" i="1" dirty="0" smtClean="0">
                <a:latin typeface="Calibri" pitchFamily="34" charset="0"/>
              </a:rPr>
              <a:t>Note: if you sub 0 in you get      so you may use the rule.</a:t>
            </a: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>
              <a:latin typeface="Calibri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004048" y="1340768"/>
          <a:ext cx="1835150" cy="957262"/>
        </p:xfrm>
        <a:graphic>
          <a:graphicData uri="http://schemas.openxmlformats.org/presentationml/2006/ole">
            <p:oleObj spid="_x0000_s3074" name="Equation" r:id="rId3" imgW="927000" imgH="482400" progId="Equation.DSMT4">
              <p:embed/>
            </p:oleObj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2483768" y="764704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200" dirty="0" err="1" smtClean="0">
                <a:latin typeface="+mj-lt"/>
              </a:rPr>
              <a:t>L’Hopital’s</a:t>
            </a:r>
            <a:r>
              <a:rPr lang="en-CA" sz="3200" dirty="0" smtClean="0">
                <a:latin typeface="+mj-lt"/>
              </a:rPr>
              <a:t> Rule</a:t>
            </a:r>
            <a:endParaRPr lang="en-CA" sz="3200" dirty="0">
              <a:latin typeface="+mj-lt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283968" y="2420888"/>
          <a:ext cx="216024" cy="668094"/>
        </p:xfrm>
        <a:graphic>
          <a:graphicData uri="http://schemas.openxmlformats.org/presentationml/2006/ole">
            <p:oleObj spid="_x0000_s3075" name="Equation" r:id="rId4" imgW="139680" imgH="39348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547664" y="3140968"/>
          <a:ext cx="6548010" cy="3123331"/>
        </p:xfrm>
        <a:graphic>
          <a:graphicData uri="http://schemas.openxmlformats.org/presentationml/2006/ole">
            <p:oleObj spid="_x0000_s3077" name="Equation" r:id="rId5" imgW="3352680" imgH="1600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/>
          <a:lstStyle/>
          <a:p>
            <a:pPr>
              <a:buNone/>
            </a:pPr>
            <a:r>
              <a:rPr lang="en-CA" u="sng" dirty="0" smtClean="0">
                <a:latin typeface="Calibri" pitchFamily="34" charset="0"/>
              </a:rPr>
              <a:t>Ex. </a:t>
            </a:r>
            <a:r>
              <a:rPr lang="en-CA" u="sng" dirty="0" smtClean="0">
                <a:latin typeface="Calibri" pitchFamily="34" charset="0"/>
              </a:rPr>
              <a:t>3</a:t>
            </a:r>
            <a:r>
              <a:rPr lang="en-CA" u="sng" dirty="0" smtClean="0">
                <a:latin typeface="Calibri" pitchFamily="34" charset="0"/>
              </a:rPr>
              <a:t>:</a:t>
            </a:r>
            <a:r>
              <a:rPr lang="en-CA" dirty="0" smtClean="0">
                <a:latin typeface="Calibri" pitchFamily="34" charset="0"/>
              </a:rPr>
              <a:t> Find: </a:t>
            </a: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r>
              <a:rPr lang="en-CA" dirty="0" smtClean="0">
                <a:latin typeface="Calibri" pitchFamily="34" charset="0"/>
              </a:rPr>
              <a:t> </a:t>
            </a:r>
            <a:r>
              <a:rPr lang="en-CA" sz="2400" i="1" dirty="0" smtClean="0">
                <a:latin typeface="Calibri" pitchFamily="34" charset="0"/>
              </a:rPr>
              <a:t>	Note: if you sub       in you get           so you MUST rewrite as a quotient before using the rule.</a:t>
            </a:r>
          </a:p>
          <a:p>
            <a:pPr>
              <a:buNone/>
            </a:pPr>
            <a:endParaRPr lang="en-CA" sz="2400" i="1" dirty="0" smtClean="0">
              <a:latin typeface="Calibri" pitchFamily="34" charset="0"/>
            </a:endParaRPr>
          </a:p>
          <a:p>
            <a:pPr>
              <a:buNone/>
            </a:pPr>
            <a:r>
              <a:rPr lang="en-CA" sz="2400" i="1" dirty="0" smtClean="0">
                <a:latin typeface="Calibri" pitchFamily="34" charset="0"/>
              </a:rPr>
              <a:t>   	Also in this solution you will find you have to apply the rule</a:t>
            </a:r>
          </a:p>
          <a:p>
            <a:pPr>
              <a:buNone/>
            </a:pPr>
            <a:r>
              <a:rPr lang="en-CA" sz="2400" i="1" dirty="0" smtClean="0">
                <a:latin typeface="Calibri" pitchFamily="34" charset="0"/>
              </a:rPr>
              <a:t>	</a:t>
            </a:r>
            <a:r>
              <a:rPr lang="en-CA" sz="2400" i="1" dirty="0" smtClean="0">
                <a:latin typeface="Calibri" pitchFamily="34" charset="0"/>
              </a:rPr>
              <a:t>three times (see next slide).</a:t>
            </a:r>
          </a:p>
          <a:p>
            <a:pPr>
              <a:buNone/>
            </a:pPr>
            <a:endParaRPr lang="en-CA" sz="2400" i="1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>
              <a:latin typeface="Calibri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267744" y="1484784"/>
          <a:ext cx="3495675" cy="603250"/>
        </p:xfrm>
        <a:graphic>
          <a:graphicData uri="http://schemas.openxmlformats.org/presentationml/2006/ole">
            <p:oleObj spid="_x0000_s36866" name="Equation" r:id="rId3" imgW="1765080" imgH="304560" progId="Equation.DSMT4">
              <p:embed/>
            </p:oleObj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2555776" y="620688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200" dirty="0" err="1" smtClean="0">
                <a:latin typeface="+mj-lt"/>
              </a:rPr>
              <a:t>L’Hopital’s</a:t>
            </a:r>
            <a:r>
              <a:rPr lang="en-CA" sz="3200" dirty="0" smtClean="0">
                <a:latin typeface="+mj-lt"/>
              </a:rPr>
              <a:t> Rule</a:t>
            </a:r>
            <a:endParaRPr lang="en-CA" sz="3200" dirty="0">
              <a:latin typeface="+mj-lt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427984" y="2420888"/>
          <a:ext cx="620713" cy="395287"/>
        </p:xfrm>
        <a:graphic>
          <a:graphicData uri="http://schemas.openxmlformats.org/presentationml/2006/ole">
            <p:oleObj spid="_x0000_s36867" name="Equation" r:id="rId4" imgW="304560" imgH="17748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771800" y="2492896"/>
          <a:ext cx="404606" cy="281111"/>
        </p:xfrm>
        <a:graphic>
          <a:graphicData uri="http://schemas.openxmlformats.org/presentationml/2006/ole">
            <p:oleObj spid="_x0000_s36869" name="Equation" r:id="rId5" imgW="152280" imgH="126720" progId="Equation.DSMT4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2483768" y="2492896"/>
          <a:ext cx="723900" cy="392113"/>
        </p:xfrm>
        <a:graphic>
          <a:graphicData uri="http://schemas.openxmlformats.org/presentationml/2006/ole">
            <p:oleObj spid="_x0000_s36870" name="Equation" r:id="rId6" imgW="11412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/>
          <a:lstStyle/>
          <a:p>
            <a:pPr>
              <a:buNone/>
            </a:pPr>
            <a:r>
              <a:rPr lang="en-CA" u="sng" dirty="0" smtClean="0">
                <a:latin typeface="Calibri" pitchFamily="34" charset="0"/>
              </a:rPr>
              <a:t>Ex. </a:t>
            </a:r>
            <a:r>
              <a:rPr lang="en-CA" u="sng" dirty="0" smtClean="0">
                <a:latin typeface="Calibri" pitchFamily="34" charset="0"/>
              </a:rPr>
              <a:t>3</a:t>
            </a:r>
            <a:r>
              <a:rPr lang="en-CA" u="sng" dirty="0" smtClean="0">
                <a:latin typeface="Calibri" pitchFamily="34" charset="0"/>
              </a:rPr>
              <a:t>:</a:t>
            </a:r>
            <a:endParaRPr lang="en-CA" sz="2400" i="1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>
              <a:latin typeface="Calibri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2555776" y="620688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200" dirty="0" err="1" smtClean="0">
                <a:latin typeface="+mj-lt"/>
              </a:rPr>
              <a:t>L’Hopital’s</a:t>
            </a:r>
            <a:r>
              <a:rPr lang="en-CA" sz="3200" dirty="0" smtClean="0">
                <a:latin typeface="+mj-lt"/>
              </a:rPr>
              <a:t> Rule</a:t>
            </a:r>
            <a:endParaRPr lang="en-CA" sz="3200" dirty="0">
              <a:latin typeface="+mj-lt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835696" y="1484784"/>
          <a:ext cx="3960440" cy="4896421"/>
        </p:xfrm>
        <a:graphic>
          <a:graphicData uri="http://schemas.openxmlformats.org/presentationml/2006/ole">
            <p:oleObj spid="_x0000_s38916" name="Equation" r:id="rId3" imgW="1765080" imgH="21841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/>
          <a:lstStyle/>
          <a:p>
            <a:pPr>
              <a:buNone/>
            </a:pPr>
            <a:r>
              <a:rPr lang="en-CA" u="sng" dirty="0" smtClean="0">
                <a:latin typeface="Calibri" pitchFamily="34" charset="0"/>
              </a:rPr>
              <a:t>Ex. </a:t>
            </a:r>
            <a:r>
              <a:rPr lang="en-CA" u="sng" dirty="0" smtClean="0">
                <a:latin typeface="Calibri" pitchFamily="34" charset="0"/>
              </a:rPr>
              <a:t>4</a:t>
            </a:r>
            <a:r>
              <a:rPr lang="en-CA" u="sng" dirty="0" smtClean="0">
                <a:latin typeface="Calibri" pitchFamily="34" charset="0"/>
              </a:rPr>
              <a:t>:</a:t>
            </a:r>
            <a:r>
              <a:rPr lang="en-CA" dirty="0" smtClean="0">
                <a:latin typeface="Calibri" pitchFamily="34" charset="0"/>
              </a:rPr>
              <a:t> Find: </a:t>
            </a: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r>
              <a:rPr lang="en-CA" dirty="0" smtClean="0">
                <a:latin typeface="Calibri" pitchFamily="34" charset="0"/>
              </a:rPr>
              <a:t> 	TRICK…</a:t>
            </a:r>
            <a:r>
              <a:rPr lang="en-CA" sz="2000" i="1" dirty="0" smtClean="0">
                <a:latin typeface="Calibri" pitchFamily="34" charset="0"/>
              </a:rPr>
              <a:t>Note: if you sub -2 you do NOT get an </a:t>
            </a:r>
            <a:r>
              <a:rPr lang="en-CA" sz="2000" i="1" dirty="0" err="1" smtClean="0">
                <a:latin typeface="Calibri" pitchFamily="34" charset="0"/>
              </a:rPr>
              <a:t>indeterminant</a:t>
            </a:r>
            <a:r>
              <a:rPr lang="en-CA" sz="2000" i="1" dirty="0" smtClean="0">
                <a:latin typeface="Calibri" pitchFamily="34" charset="0"/>
              </a:rPr>
              <a:t> result so you CANNOT use the rule!</a:t>
            </a: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>
              <a:latin typeface="Calibri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267744" y="1484784"/>
          <a:ext cx="2312988" cy="957263"/>
        </p:xfrm>
        <a:graphic>
          <a:graphicData uri="http://schemas.openxmlformats.org/presentationml/2006/ole">
            <p:oleObj spid="_x0000_s39938" name="Equation" r:id="rId3" imgW="1168200" imgH="482400" progId="Equation.DSMT4">
              <p:embed/>
            </p:oleObj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2483768" y="764704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200" dirty="0" err="1" smtClean="0">
                <a:latin typeface="+mj-lt"/>
              </a:rPr>
              <a:t>L’Hopital’s</a:t>
            </a:r>
            <a:r>
              <a:rPr lang="en-CA" sz="3200" dirty="0" smtClean="0">
                <a:latin typeface="+mj-lt"/>
              </a:rPr>
              <a:t> Rule</a:t>
            </a:r>
            <a:endParaRPr lang="en-CA" sz="3200" dirty="0">
              <a:latin typeface="+mj-lt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2267744" y="3573016"/>
          <a:ext cx="2686794" cy="2481124"/>
        </p:xfrm>
        <a:graphic>
          <a:graphicData uri="http://schemas.openxmlformats.org/presentationml/2006/ole">
            <p:oleObj spid="_x0000_s39940" name="Equation" r:id="rId4" imgW="1168200" imgH="10792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u="sng" dirty="0" smtClean="0">
                <a:latin typeface="Calibri" pitchFamily="34" charset="0"/>
              </a:rPr>
              <a:t>CHALLENGE  Ex</a:t>
            </a:r>
            <a:r>
              <a:rPr lang="en-CA" u="sng" dirty="0" smtClean="0">
                <a:latin typeface="Calibri" pitchFamily="34" charset="0"/>
              </a:rPr>
              <a:t>. </a:t>
            </a:r>
            <a:r>
              <a:rPr lang="en-CA" u="sng" dirty="0" smtClean="0">
                <a:latin typeface="Calibri" pitchFamily="34" charset="0"/>
              </a:rPr>
              <a:t>5:</a:t>
            </a:r>
            <a:r>
              <a:rPr lang="en-CA" dirty="0" smtClean="0">
                <a:latin typeface="Calibri" pitchFamily="34" charset="0"/>
              </a:rPr>
              <a:t>     Find: </a:t>
            </a: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r>
              <a:rPr lang="en-CA" dirty="0" smtClean="0">
                <a:latin typeface="Calibri" pitchFamily="34" charset="0"/>
              </a:rPr>
              <a:t> 	</a:t>
            </a:r>
            <a:r>
              <a:rPr lang="en-CA" sz="2000" i="1" dirty="0" smtClean="0">
                <a:latin typeface="Calibri" pitchFamily="34" charset="0"/>
              </a:rPr>
              <a:t> Note: if you </a:t>
            </a:r>
            <a:r>
              <a:rPr lang="en-CA" sz="2000" i="1" dirty="0" smtClean="0">
                <a:latin typeface="Calibri" pitchFamily="34" charset="0"/>
              </a:rPr>
              <a:t>sub        </a:t>
            </a:r>
            <a:r>
              <a:rPr lang="en-CA" sz="2000" i="1" dirty="0" smtClean="0">
                <a:latin typeface="Calibri" pitchFamily="34" charset="0"/>
              </a:rPr>
              <a:t>in you get           </a:t>
            </a:r>
            <a:r>
              <a:rPr lang="en-CA" sz="2000" b="1" i="1" dirty="0" smtClean="0">
                <a:latin typeface="Calibri" pitchFamily="34" charset="0"/>
              </a:rPr>
              <a:t>so you MUST rewrite as a quotient before using the rule. </a:t>
            </a:r>
            <a:endParaRPr lang="en-CA" sz="2000" b="1" i="1" dirty="0" smtClean="0">
              <a:latin typeface="Calibri" pitchFamily="34" charset="0"/>
            </a:endParaRPr>
          </a:p>
          <a:p>
            <a:pPr>
              <a:buNone/>
            </a:pPr>
            <a:endParaRPr lang="en-CA" sz="2000" i="1" dirty="0" smtClean="0">
              <a:latin typeface="Calibri" pitchFamily="34" charset="0"/>
            </a:endParaRPr>
          </a:p>
          <a:p>
            <a:pPr>
              <a:buNone/>
            </a:pPr>
            <a:r>
              <a:rPr lang="en-CA" sz="2000" i="1" dirty="0" smtClean="0">
                <a:latin typeface="Calibri" pitchFamily="34" charset="0"/>
              </a:rPr>
              <a:t>	If expressions in terms of x are raised to a powers in terms of x, it is often useful to use natural logs to rewrite the expression. Start by setting the limit’s expression equal to y……       Let</a:t>
            </a:r>
            <a:endParaRPr lang="en-CA" sz="2000" i="1" dirty="0" smtClean="0">
              <a:latin typeface="Calibri" pitchFamily="34" charset="0"/>
            </a:endParaRPr>
          </a:p>
          <a:p>
            <a:pPr>
              <a:buNone/>
            </a:pPr>
            <a:endParaRPr lang="en-CA" sz="2000" i="1" dirty="0" smtClean="0">
              <a:latin typeface="Calibri" pitchFamily="34" charset="0"/>
            </a:endParaRPr>
          </a:p>
          <a:p>
            <a:pPr>
              <a:buNone/>
            </a:pPr>
            <a:r>
              <a:rPr lang="en-CA" sz="2000" i="1" dirty="0" smtClean="0">
                <a:latin typeface="Calibri" pitchFamily="34" charset="0"/>
              </a:rPr>
              <a:t>   	then take the </a:t>
            </a:r>
            <a:r>
              <a:rPr lang="en-CA" sz="2000" i="1" dirty="0" err="1" smtClean="0">
                <a:latin typeface="Calibri" pitchFamily="34" charset="0"/>
              </a:rPr>
              <a:t>ln</a:t>
            </a:r>
            <a:r>
              <a:rPr lang="en-CA" sz="2000" i="1" dirty="0" smtClean="0">
                <a:latin typeface="Calibri" pitchFamily="34" charset="0"/>
              </a:rPr>
              <a:t> of both sides…..    </a:t>
            </a:r>
          </a:p>
          <a:p>
            <a:pPr>
              <a:buNone/>
            </a:pPr>
            <a:endParaRPr lang="en-CA" sz="2000" i="1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>
              <a:latin typeface="Calibri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139952" y="1340768"/>
          <a:ext cx="828675" cy="781050"/>
        </p:xfrm>
        <a:graphic>
          <a:graphicData uri="http://schemas.openxmlformats.org/presentationml/2006/ole">
            <p:oleObj spid="_x0000_s40962" name="Equation" r:id="rId3" imgW="419040" imgH="393480" progId="Equation.DSMT4">
              <p:embed/>
            </p:oleObj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2483768" y="764704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200" dirty="0" err="1" smtClean="0">
                <a:latin typeface="+mj-lt"/>
              </a:rPr>
              <a:t>L’Hopital’s</a:t>
            </a:r>
            <a:r>
              <a:rPr lang="en-CA" sz="3200" dirty="0" smtClean="0">
                <a:latin typeface="+mj-lt"/>
              </a:rPr>
              <a:t> Rule</a:t>
            </a:r>
            <a:endParaRPr lang="en-CA" sz="3200" dirty="0">
              <a:latin typeface="+mj-lt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483768" y="2492896"/>
          <a:ext cx="364232" cy="303527"/>
        </p:xfrm>
        <a:graphic>
          <a:graphicData uri="http://schemas.openxmlformats.org/presentationml/2006/ole">
            <p:oleObj spid="_x0000_s40964" name="Equation" r:id="rId4" imgW="152280" imgH="12672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 flipV="1">
          <a:off x="3995936" y="2420888"/>
          <a:ext cx="384042" cy="360040"/>
        </p:xfrm>
        <a:graphic>
          <a:graphicData uri="http://schemas.openxmlformats.org/presentationml/2006/ole">
            <p:oleObj spid="_x0000_s40965" name="Equation" r:id="rId5" imgW="203040" imgH="190440" progId="Equation.DSMT4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4716016" y="4221088"/>
          <a:ext cx="908050" cy="673100"/>
        </p:xfrm>
        <a:graphic>
          <a:graphicData uri="http://schemas.openxmlformats.org/presentationml/2006/ole">
            <p:oleObj spid="_x0000_s40966" name="Equation" r:id="rId6" imgW="444240" imgH="330120" progId="Equation.DSMT4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4355976" y="5157192"/>
          <a:ext cx="1416932" cy="720080"/>
        </p:xfrm>
        <a:graphic>
          <a:graphicData uri="http://schemas.openxmlformats.org/presentationml/2006/ole">
            <p:oleObj spid="_x0000_s40967" name="Equation" r:id="rId7" imgW="77436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u="sng" dirty="0" smtClean="0">
                <a:latin typeface="Calibri" pitchFamily="34" charset="0"/>
              </a:rPr>
              <a:t>CHALLENGE  Ex</a:t>
            </a:r>
            <a:r>
              <a:rPr lang="en-CA" u="sng" dirty="0" smtClean="0">
                <a:latin typeface="Calibri" pitchFamily="34" charset="0"/>
              </a:rPr>
              <a:t>. </a:t>
            </a:r>
            <a:r>
              <a:rPr lang="en-CA" u="sng" dirty="0" smtClean="0">
                <a:latin typeface="Calibri" pitchFamily="34" charset="0"/>
              </a:rPr>
              <a:t>5:</a:t>
            </a: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r>
              <a:rPr lang="en-CA" sz="2400" dirty="0" smtClean="0">
                <a:latin typeface="Calibri" pitchFamily="34" charset="0"/>
              </a:rPr>
              <a:t>	Since                        you may now rewrite the problem in terms of a quotient and apply the rule.</a:t>
            </a:r>
          </a:p>
          <a:p>
            <a:pPr>
              <a:buNone/>
            </a:pPr>
            <a:endParaRPr lang="en-CA" sz="2400" dirty="0" smtClean="0">
              <a:latin typeface="Calibri" pitchFamily="34" charset="0"/>
            </a:endParaRPr>
          </a:p>
          <a:p>
            <a:pPr>
              <a:buNone/>
            </a:pPr>
            <a:r>
              <a:rPr lang="en-CA" dirty="0" smtClean="0">
                <a:latin typeface="Calibri" pitchFamily="34" charset="0"/>
              </a:rPr>
              <a:t> 	</a:t>
            </a:r>
            <a:endParaRPr lang="en-CA" sz="2000" i="1" dirty="0" smtClean="0">
              <a:latin typeface="Calibri" pitchFamily="34" charset="0"/>
            </a:endParaRPr>
          </a:p>
          <a:p>
            <a:pPr>
              <a:buNone/>
            </a:pPr>
            <a:r>
              <a:rPr lang="en-CA" sz="2000" i="1" dirty="0" smtClean="0">
                <a:latin typeface="Calibri" pitchFamily="34" charset="0"/>
              </a:rPr>
              <a:t>    </a:t>
            </a:r>
          </a:p>
          <a:p>
            <a:pPr>
              <a:buNone/>
            </a:pPr>
            <a:endParaRPr lang="en-CA" sz="2000" i="1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 smtClean="0">
              <a:latin typeface="Calibri" pitchFamily="34" charset="0"/>
            </a:endParaRPr>
          </a:p>
          <a:p>
            <a:pPr>
              <a:buNone/>
            </a:pPr>
            <a:endParaRPr lang="en-CA" dirty="0">
              <a:latin typeface="Calibri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2483768" y="764704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200" dirty="0" err="1" smtClean="0">
                <a:latin typeface="+mj-lt"/>
              </a:rPr>
              <a:t>L’Hopital’s</a:t>
            </a:r>
            <a:r>
              <a:rPr lang="en-CA" sz="3200" dirty="0" smtClean="0">
                <a:latin typeface="+mj-lt"/>
              </a:rPr>
              <a:t> Rule</a:t>
            </a:r>
            <a:endParaRPr lang="en-CA" sz="3200" dirty="0">
              <a:latin typeface="+mj-lt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547664" y="2060848"/>
          <a:ext cx="1416932" cy="720080"/>
        </p:xfrm>
        <a:graphic>
          <a:graphicData uri="http://schemas.openxmlformats.org/presentationml/2006/ole">
            <p:oleObj spid="_x0000_s41990" name="Equation" r:id="rId3" imgW="774360" imgH="39348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971599" y="3272818"/>
          <a:ext cx="5007967" cy="2172406"/>
        </p:xfrm>
        <a:graphic>
          <a:graphicData uri="http://schemas.openxmlformats.org/presentationml/2006/ole">
            <p:oleObj spid="_x0000_s41991" name="Equation" r:id="rId4" imgW="2781000" imgH="1206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235</TotalTime>
  <Words>146</Words>
  <Application>Microsoft Office PowerPoint</Application>
  <PresentationFormat>On-screen Show (4:3)</PresentationFormat>
  <Paragraphs>102</Paragraphs>
  <Slides>10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Flow</vt:lpstr>
      <vt:lpstr>MathType 5.0 Equation</vt:lpstr>
      <vt:lpstr>L’Hopital’s Rule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Derivatives of Polynomial Functions</dc:title>
  <dc:creator>sandy</dc:creator>
  <cp:lastModifiedBy>sandy</cp:lastModifiedBy>
  <cp:revision>115</cp:revision>
  <dcterms:created xsi:type="dcterms:W3CDTF">2010-09-21T17:07:38Z</dcterms:created>
  <dcterms:modified xsi:type="dcterms:W3CDTF">2011-06-19T13:06:33Z</dcterms:modified>
</cp:coreProperties>
</file>